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3" r:id="rId2"/>
    <p:sldId id="277" r:id="rId3"/>
    <p:sldId id="261" r:id="rId4"/>
    <p:sldId id="282" r:id="rId5"/>
    <p:sldId id="311" r:id="rId6"/>
    <p:sldId id="262" r:id="rId7"/>
    <p:sldId id="312" r:id="rId8"/>
    <p:sldId id="313" r:id="rId9"/>
    <p:sldId id="266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A4D8"/>
    <a:srgbClr val="88CBD5"/>
    <a:srgbClr val="FFB6B6"/>
    <a:srgbClr val="000042"/>
    <a:srgbClr val="FFF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22" autoAdjust="0"/>
  </p:normalViewPr>
  <p:slideViewPr>
    <p:cSldViewPr snapToGrid="0" showGuides="1">
      <p:cViewPr varScale="1">
        <p:scale>
          <a:sx n="83" d="100"/>
          <a:sy n="83" d="100"/>
        </p:scale>
        <p:origin x="658" y="86"/>
      </p:cViewPr>
      <p:guideLst>
        <p:guide orient="horz" pos="2133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56CD-3297-4186-9699-50435E8B5583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67BEF-9446-459D-8DD6-A718D948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367BEF-9446-459D-8DD6-A718D948C0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测试思想：测试驱动开发，在测试的辅助下来实现功能，然后再次通过测试来重构代码。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bean</a:t>
            </a:r>
            <a:r>
              <a:rPr lang="zh-CN" altLang="en-US" dirty="0"/>
              <a:t>注入失败问题：最开始用的是最常见的</a:t>
            </a:r>
            <a:r>
              <a:rPr lang="en-US" altLang="zh-CN" dirty="0" err="1"/>
              <a:t>springboottest</a:t>
            </a:r>
            <a:r>
              <a:rPr lang="zh-CN" altLang="en-US" dirty="0"/>
              <a:t>注解来标示测试类，但是出现了</a:t>
            </a:r>
            <a:r>
              <a:rPr lang="en-US" altLang="zh-CN" dirty="0"/>
              <a:t>bean</a:t>
            </a:r>
            <a:r>
              <a:rPr lang="zh-CN" altLang="en-US" dirty="0"/>
              <a:t>注入失败的问题后期还出现找不到</a:t>
            </a:r>
            <a:r>
              <a:rPr lang="en-US" altLang="zh-CN" dirty="0"/>
              <a:t>controller</a:t>
            </a:r>
            <a:r>
              <a:rPr lang="zh-CN" altLang="en-US" dirty="0"/>
              <a:t>类的问题，所以改变了</a:t>
            </a:r>
            <a:r>
              <a:rPr lang="en-US" altLang="zh-CN" dirty="0"/>
              <a:t>mock</a:t>
            </a:r>
            <a:r>
              <a:rPr lang="zh-CN" altLang="en-US" dirty="0"/>
              <a:t>注入的方式，也不用</a:t>
            </a:r>
            <a:r>
              <a:rPr lang="en-US" altLang="zh-CN" dirty="0" err="1"/>
              <a:t>mockbean</a:t>
            </a:r>
            <a:r>
              <a:rPr lang="zh-CN" altLang="en-US" dirty="0"/>
              <a:t>。是在每个</a:t>
            </a:r>
            <a:r>
              <a:rPr lang="en-US" altLang="zh-CN" dirty="0"/>
              <a:t>test</a:t>
            </a:r>
            <a:r>
              <a:rPr lang="zh-CN" altLang="en-US" dirty="0"/>
              <a:t>开始前进行初始化，对接口进行</a:t>
            </a:r>
            <a:r>
              <a:rPr lang="en-US" altLang="zh-CN" dirty="0"/>
              <a:t>mock</a:t>
            </a:r>
            <a:r>
              <a:rPr lang="zh-CN" altLang="en-US" dirty="0"/>
              <a:t>，并对</a:t>
            </a:r>
            <a:r>
              <a:rPr lang="en-US" altLang="zh-CN" dirty="0" err="1"/>
              <a:t>mockMVC</a:t>
            </a:r>
            <a:r>
              <a:rPr lang="zh-CN" altLang="en-US" dirty="0"/>
              <a:t>进行</a:t>
            </a:r>
            <a:r>
              <a:rPr lang="en-US" altLang="zh-CN" dirty="0"/>
              <a:t>build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、打桩语句参数问题：传递的参数（如果有）必须为调用时的同一个对象或者相同值，如果传入的参数是一个对象，那么需要对这个对象进行打桩，再打桩这个方法。</a:t>
            </a:r>
          </a:p>
          <a:p>
            <a:r>
              <a:rPr lang="zh-CN" altLang="en-US" dirty="0"/>
              <a:t>还进行了部分重要的异常测试。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测试思想：关注主要功能的</a:t>
            </a:r>
            <a:r>
              <a:rPr lang="zh-CN" altLang="en-US" u="heavy">
                <a:sym typeface="+mn-ea"/>
              </a:rPr>
              <a:t>实现与否。</a:t>
            </a:r>
            <a:endParaRPr lang="zh-CN" altLang="en-US" u="heavy"/>
          </a:p>
          <a:p>
            <a:r>
              <a:rPr lang="zh-CN" altLang="en-US">
                <a:sym typeface="+mn-ea"/>
              </a:rPr>
              <a:t>存在问题：在生成脚本时，发现由于本机的</a:t>
            </a:r>
            <a:r>
              <a:rPr lang="en-US" altLang="zh-CN">
                <a:sym typeface="+mn-ea"/>
              </a:rPr>
              <a:t>google chrome</a:t>
            </a:r>
            <a:r>
              <a:rPr lang="zh-CN" altLang="en-US">
                <a:sym typeface="+mn-ea"/>
              </a:rPr>
              <a:t>的版本过高，还没有对应版本的</a:t>
            </a:r>
            <a:r>
              <a:rPr lang="en-US" altLang="zh-CN">
                <a:sym typeface="+mn-ea"/>
              </a:rPr>
              <a:t>chromedriver</a:t>
            </a:r>
            <a:r>
              <a:rPr lang="zh-CN" altLang="en-US">
                <a:sym typeface="+mn-ea"/>
              </a:rPr>
              <a:t>，导致运行错误。最后换用的</a:t>
            </a:r>
            <a:r>
              <a:rPr lang="en-US" altLang="zh-CN">
                <a:sym typeface="+mn-ea"/>
              </a:rPr>
              <a:t>FireFox</a:t>
            </a:r>
            <a:r>
              <a:rPr lang="zh-CN" altLang="en-US">
                <a:sym typeface="+mn-ea"/>
              </a:rPr>
              <a:t>进行相关测试。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测试思想：混合场景测试根据操作在系统中出现的频率不同，分别进行不同程度的加压，来保证测试的顺利进行并且有效利用资源。除了采用独立和混合测试，还采用了峰值测试，其中主要针对发布订单这一核心功能进行了峰值测试，对系统性能有更加全面的认识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遇到的问题：在进行峰值场景测试时，由于网络不稳定，出现了多次断网的情况，影响了测试进度。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288633" y="1932348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288633" y="4247529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447776" y="1931023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447775" y="4248854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822097" y="2007424"/>
            <a:ext cx="3880812" cy="1947802"/>
          </a:xfrm>
          <a:custGeom>
            <a:avLst/>
            <a:gdLst>
              <a:gd name="connsiteX0" fmla="*/ 172867 w 3880812"/>
              <a:gd name="connsiteY0" fmla="*/ 0 h 1947802"/>
              <a:gd name="connsiteX1" fmla="*/ 3707945 w 3880812"/>
              <a:gd name="connsiteY1" fmla="*/ 0 h 1947802"/>
              <a:gd name="connsiteX2" fmla="*/ 3880812 w 3880812"/>
              <a:gd name="connsiteY2" fmla="*/ 172867 h 1947802"/>
              <a:gd name="connsiteX3" fmla="*/ 3880812 w 3880812"/>
              <a:gd name="connsiteY3" fmla="*/ 1774935 h 1947802"/>
              <a:gd name="connsiteX4" fmla="*/ 3707945 w 3880812"/>
              <a:gd name="connsiteY4" fmla="*/ 1947802 h 1947802"/>
              <a:gd name="connsiteX5" fmla="*/ 172867 w 3880812"/>
              <a:gd name="connsiteY5" fmla="*/ 1947802 h 1947802"/>
              <a:gd name="connsiteX6" fmla="*/ 0 w 3880812"/>
              <a:gd name="connsiteY6" fmla="*/ 1774935 h 1947802"/>
              <a:gd name="connsiteX7" fmla="*/ 0 w 3880812"/>
              <a:gd name="connsiteY7" fmla="*/ 172867 h 1947802"/>
              <a:gd name="connsiteX8" fmla="*/ 172867 w 3880812"/>
              <a:gd name="connsiteY8" fmla="*/ 0 h 19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0812" h="1947802">
                <a:moveTo>
                  <a:pt x="172867" y="0"/>
                </a:moveTo>
                <a:lnTo>
                  <a:pt x="3707945" y="0"/>
                </a:lnTo>
                <a:cubicBezTo>
                  <a:pt x="3803417" y="0"/>
                  <a:pt x="3880812" y="77395"/>
                  <a:pt x="3880812" y="172867"/>
                </a:cubicBezTo>
                <a:lnTo>
                  <a:pt x="3880812" y="1774935"/>
                </a:lnTo>
                <a:cubicBezTo>
                  <a:pt x="3880812" y="1870407"/>
                  <a:pt x="3803417" y="1947802"/>
                  <a:pt x="3707945" y="1947802"/>
                </a:cubicBezTo>
                <a:lnTo>
                  <a:pt x="172867" y="1947802"/>
                </a:lnTo>
                <a:cubicBezTo>
                  <a:pt x="77395" y="1947802"/>
                  <a:pt x="0" y="1870407"/>
                  <a:pt x="0" y="1774935"/>
                </a:cubicBezTo>
                <a:lnTo>
                  <a:pt x="0" y="172867"/>
                </a:lnTo>
                <a:cubicBezTo>
                  <a:pt x="0" y="77395"/>
                  <a:pt x="77395" y="0"/>
                  <a:pt x="172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508397" y="2007424"/>
            <a:ext cx="3880812" cy="1947802"/>
          </a:xfrm>
          <a:custGeom>
            <a:avLst/>
            <a:gdLst>
              <a:gd name="connsiteX0" fmla="*/ 172867 w 3880812"/>
              <a:gd name="connsiteY0" fmla="*/ 0 h 1947802"/>
              <a:gd name="connsiteX1" fmla="*/ 3707945 w 3880812"/>
              <a:gd name="connsiteY1" fmla="*/ 0 h 1947802"/>
              <a:gd name="connsiteX2" fmla="*/ 3880812 w 3880812"/>
              <a:gd name="connsiteY2" fmla="*/ 172867 h 1947802"/>
              <a:gd name="connsiteX3" fmla="*/ 3880812 w 3880812"/>
              <a:gd name="connsiteY3" fmla="*/ 1774935 h 1947802"/>
              <a:gd name="connsiteX4" fmla="*/ 3707945 w 3880812"/>
              <a:gd name="connsiteY4" fmla="*/ 1947802 h 1947802"/>
              <a:gd name="connsiteX5" fmla="*/ 172867 w 3880812"/>
              <a:gd name="connsiteY5" fmla="*/ 1947802 h 1947802"/>
              <a:gd name="connsiteX6" fmla="*/ 0 w 3880812"/>
              <a:gd name="connsiteY6" fmla="*/ 1774935 h 1947802"/>
              <a:gd name="connsiteX7" fmla="*/ 0 w 3880812"/>
              <a:gd name="connsiteY7" fmla="*/ 172867 h 1947802"/>
              <a:gd name="connsiteX8" fmla="*/ 172867 w 3880812"/>
              <a:gd name="connsiteY8" fmla="*/ 0 h 19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0812" h="1947802">
                <a:moveTo>
                  <a:pt x="172867" y="0"/>
                </a:moveTo>
                <a:lnTo>
                  <a:pt x="3707945" y="0"/>
                </a:lnTo>
                <a:cubicBezTo>
                  <a:pt x="3803417" y="0"/>
                  <a:pt x="3880812" y="77395"/>
                  <a:pt x="3880812" y="172867"/>
                </a:cubicBezTo>
                <a:lnTo>
                  <a:pt x="3880812" y="1774935"/>
                </a:lnTo>
                <a:cubicBezTo>
                  <a:pt x="3880812" y="1870407"/>
                  <a:pt x="3803417" y="1947802"/>
                  <a:pt x="3707945" y="1947802"/>
                </a:cubicBezTo>
                <a:lnTo>
                  <a:pt x="172867" y="1947802"/>
                </a:lnTo>
                <a:cubicBezTo>
                  <a:pt x="77395" y="1947802"/>
                  <a:pt x="0" y="1870407"/>
                  <a:pt x="0" y="1774935"/>
                </a:cubicBezTo>
                <a:lnTo>
                  <a:pt x="0" y="172867"/>
                </a:lnTo>
                <a:cubicBezTo>
                  <a:pt x="0" y="77395"/>
                  <a:pt x="77395" y="0"/>
                  <a:pt x="172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937944" y="2057401"/>
            <a:ext cx="1658612" cy="1658608"/>
          </a:xfrm>
          <a:custGeom>
            <a:avLst/>
            <a:gdLst>
              <a:gd name="connsiteX0" fmla="*/ 829306 w 1658612"/>
              <a:gd name="connsiteY0" fmla="*/ 0 h 1658608"/>
              <a:gd name="connsiteX1" fmla="*/ 1658612 w 1658612"/>
              <a:gd name="connsiteY1" fmla="*/ 829304 h 1658608"/>
              <a:gd name="connsiteX2" fmla="*/ 829306 w 1658612"/>
              <a:gd name="connsiteY2" fmla="*/ 1658608 h 1658608"/>
              <a:gd name="connsiteX3" fmla="*/ 0 w 1658612"/>
              <a:gd name="connsiteY3" fmla="*/ 829304 h 1658608"/>
              <a:gd name="connsiteX4" fmla="*/ 829306 w 1658612"/>
              <a:gd name="connsiteY4" fmla="*/ 0 h 165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612" h="1658608">
                <a:moveTo>
                  <a:pt x="829306" y="0"/>
                </a:moveTo>
                <a:cubicBezTo>
                  <a:pt x="1287319" y="0"/>
                  <a:pt x="1658612" y="371292"/>
                  <a:pt x="1658612" y="829304"/>
                </a:cubicBezTo>
                <a:cubicBezTo>
                  <a:pt x="1658612" y="1287316"/>
                  <a:pt x="1287319" y="1658608"/>
                  <a:pt x="829306" y="1658608"/>
                </a:cubicBezTo>
                <a:cubicBezTo>
                  <a:pt x="371293" y="1658608"/>
                  <a:pt x="0" y="1287316"/>
                  <a:pt x="0" y="829304"/>
                </a:cubicBezTo>
                <a:cubicBezTo>
                  <a:pt x="0" y="371292"/>
                  <a:pt x="371293" y="0"/>
                  <a:pt x="8293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67281" y="2057401"/>
            <a:ext cx="1658612" cy="1658608"/>
          </a:xfrm>
          <a:custGeom>
            <a:avLst/>
            <a:gdLst>
              <a:gd name="connsiteX0" fmla="*/ 829306 w 1658612"/>
              <a:gd name="connsiteY0" fmla="*/ 0 h 1658608"/>
              <a:gd name="connsiteX1" fmla="*/ 1658612 w 1658612"/>
              <a:gd name="connsiteY1" fmla="*/ 829304 h 1658608"/>
              <a:gd name="connsiteX2" fmla="*/ 829306 w 1658612"/>
              <a:gd name="connsiteY2" fmla="*/ 1658608 h 1658608"/>
              <a:gd name="connsiteX3" fmla="*/ 0 w 1658612"/>
              <a:gd name="connsiteY3" fmla="*/ 829304 h 1658608"/>
              <a:gd name="connsiteX4" fmla="*/ 829306 w 1658612"/>
              <a:gd name="connsiteY4" fmla="*/ 0 h 165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612" h="1658608">
                <a:moveTo>
                  <a:pt x="829306" y="0"/>
                </a:moveTo>
                <a:cubicBezTo>
                  <a:pt x="1287319" y="0"/>
                  <a:pt x="1658612" y="371292"/>
                  <a:pt x="1658612" y="829304"/>
                </a:cubicBezTo>
                <a:cubicBezTo>
                  <a:pt x="1658612" y="1287316"/>
                  <a:pt x="1287319" y="1658608"/>
                  <a:pt x="829306" y="1658608"/>
                </a:cubicBezTo>
                <a:cubicBezTo>
                  <a:pt x="371293" y="1658608"/>
                  <a:pt x="0" y="1287316"/>
                  <a:pt x="0" y="829304"/>
                </a:cubicBezTo>
                <a:cubicBezTo>
                  <a:pt x="0" y="371292"/>
                  <a:pt x="371293" y="0"/>
                  <a:pt x="8293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585090" y="2057401"/>
            <a:ext cx="1658612" cy="1658608"/>
          </a:xfrm>
          <a:custGeom>
            <a:avLst/>
            <a:gdLst>
              <a:gd name="connsiteX0" fmla="*/ 829306 w 1658612"/>
              <a:gd name="connsiteY0" fmla="*/ 0 h 1658608"/>
              <a:gd name="connsiteX1" fmla="*/ 1658612 w 1658612"/>
              <a:gd name="connsiteY1" fmla="*/ 829304 h 1658608"/>
              <a:gd name="connsiteX2" fmla="*/ 829306 w 1658612"/>
              <a:gd name="connsiteY2" fmla="*/ 1658608 h 1658608"/>
              <a:gd name="connsiteX3" fmla="*/ 0 w 1658612"/>
              <a:gd name="connsiteY3" fmla="*/ 829304 h 1658608"/>
              <a:gd name="connsiteX4" fmla="*/ 829306 w 1658612"/>
              <a:gd name="connsiteY4" fmla="*/ 0 h 165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612" h="1658608">
                <a:moveTo>
                  <a:pt x="829306" y="0"/>
                </a:moveTo>
                <a:cubicBezTo>
                  <a:pt x="1287319" y="0"/>
                  <a:pt x="1658612" y="371292"/>
                  <a:pt x="1658612" y="829304"/>
                </a:cubicBezTo>
                <a:cubicBezTo>
                  <a:pt x="1658612" y="1287316"/>
                  <a:pt x="1287319" y="1658608"/>
                  <a:pt x="829306" y="1658608"/>
                </a:cubicBezTo>
                <a:cubicBezTo>
                  <a:pt x="371293" y="1658608"/>
                  <a:pt x="0" y="1287316"/>
                  <a:pt x="0" y="829304"/>
                </a:cubicBezTo>
                <a:cubicBezTo>
                  <a:pt x="0" y="371292"/>
                  <a:pt x="371293" y="0"/>
                  <a:pt x="8293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95940" y="2765956"/>
            <a:ext cx="71952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42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  <a:cs typeface="+mn-cs"/>
              </a:rPr>
              <a:t>MeetHere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42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  <a:cs typeface="+mn-cs"/>
              </a:rPr>
              <a:t>场馆预约系统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85" y="1699031"/>
            <a:ext cx="4361310" cy="5173483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6025243" y="3595886"/>
            <a:ext cx="5119908" cy="181654"/>
          </a:xfrm>
          <a:custGeom>
            <a:avLst/>
            <a:gdLst>
              <a:gd name="connsiteX0" fmla="*/ 0 w 4830618"/>
              <a:gd name="connsiteY0" fmla="*/ 299543 h 476676"/>
              <a:gd name="connsiteX1" fmla="*/ 2650836 w 4830618"/>
              <a:gd name="connsiteY1" fmla="*/ 475034 h 476676"/>
              <a:gd name="connsiteX2" fmla="*/ 3796145 w 4830618"/>
              <a:gd name="connsiteY2" fmla="*/ 207180 h 476676"/>
              <a:gd name="connsiteX3" fmla="*/ 3398982 w 4830618"/>
              <a:gd name="connsiteY3" fmla="*/ 3980 h 476676"/>
              <a:gd name="connsiteX4" fmla="*/ 3574473 w 4830618"/>
              <a:gd name="connsiteY4" fmla="*/ 391907 h 476676"/>
              <a:gd name="connsiteX5" fmla="*/ 4830618 w 4830618"/>
              <a:gd name="connsiteY5" fmla="*/ 225652 h 476676"/>
              <a:gd name="connsiteX0-1" fmla="*/ 0 w 4830618"/>
              <a:gd name="connsiteY0-2" fmla="*/ 295563 h 481886"/>
              <a:gd name="connsiteX1-3" fmla="*/ 2650836 w 4830618"/>
              <a:gd name="connsiteY1-4" fmla="*/ 471054 h 481886"/>
              <a:gd name="connsiteX2-5" fmla="*/ 3398982 w 4830618"/>
              <a:gd name="connsiteY2-6" fmla="*/ 0 h 481886"/>
              <a:gd name="connsiteX3-7" fmla="*/ 3574473 w 4830618"/>
              <a:gd name="connsiteY3-8" fmla="*/ 387927 h 481886"/>
              <a:gd name="connsiteX4-9" fmla="*/ 4830618 w 4830618"/>
              <a:gd name="connsiteY4-10" fmla="*/ 221672 h 481886"/>
              <a:gd name="connsiteX0-11" fmla="*/ 0 w 4830618"/>
              <a:gd name="connsiteY0-12" fmla="*/ 73891 h 251955"/>
              <a:gd name="connsiteX1-13" fmla="*/ 2650836 w 4830618"/>
              <a:gd name="connsiteY1-14" fmla="*/ 249382 h 251955"/>
              <a:gd name="connsiteX2-15" fmla="*/ 3574473 w 4830618"/>
              <a:gd name="connsiteY2-16" fmla="*/ 166255 h 251955"/>
              <a:gd name="connsiteX3-17" fmla="*/ 4830618 w 4830618"/>
              <a:gd name="connsiteY3-18" fmla="*/ 0 h 251955"/>
              <a:gd name="connsiteX0-19" fmla="*/ 0 w 4830618"/>
              <a:gd name="connsiteY0-20" fmla="*/ 73891 h 249424"/>
              <a:gd name="connsiteX1-21" fmla="*/ 1581678 w 4830618"/>
              <a:gd name="connsiteY1-22" fmla="*/ 176014 h 249424"/>
              <a:gd name="connsiteX2-23" fmla="*/ 2650836 w 4830618"/>
              <a:gd name="connsiteY2-24" fmla="*/ 249382 h 249424"/>
              <a:gd name="connsiteX3-25" fmla="*/ 3574473 w 4830618"/>
              <a:gd name="connsiteY3-26" fmla="*/ 166255 h 249424"/>
              <a:gd name="connsiteX4-27" fmla="*/ 4830618 w 4830618"/>
              <a:gd name="connsiteY4-28" fmla="*/ 0 h 249424"/>
              <a:gd name="connsiteX0-29" fmla="*/ 0 w 4830618"/>
              <a:gd name="connsiteY0-30" fmla="*/ 73891 h 181654"/>
              <a:gd name="connsiteX1-31" fmla="*/ 1581678 w 4830618"/>
              <a:gd name="connsiteY1-32" fmla="*/ 176014 h 181654"/>
              <a:gd name="connsiteX2-33" fmla="*/ 2650836 w 4830618"/>
              <a:gd name="connsiteY2-34" fmla="*/ 109682 h 181654"/>
              <a:gd name="connsiteX3-35" fmla="*/ 3574473 w 4830618"/>
              <a:gd name="connsiteY3-36" fmla="*/ 166255 h 181654"/>
              <a:gd name="connsiteX4-37" fmla="*/ 4830618 w 4830618"/>
              <a:gd name="connsiteY4-38" fmla="*/ 0 h 1816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30618" h="181654">
                <a:moveTo>
                  <a:pt x="0" y="73891"/>
                </a:moveTo>
                <a:lnTo>
                  <a:pt x="1581678" y="176014"/>
                </a:lnTo>
                <a:cubicBezTo>
                  <a:pt x="2023484" y="205263"/>
                  <a:pt x="2318704" y="111308"/>
                  <a:pt x="2650836" y="109682"/>
                </a:cubicBezTo>
                <a:cubicBezTo>
                  <a:pt x="2982968" y="108056"/>
                  <a:pt x="3211176" y="207819"/>
                  <a:pt x="3574473" y="166255"/>
                </a:cubicBezTo>
                <a:cubicBezTo>
                  <a:pt x="3813079" y="203200"/>
                  <a:pt x="4321848" y="101600"/>
                  <a:pt x="483061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几米 - 拥有Masbfca (广告配乐完整版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11200" y="-711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81" y="1703511"/>
            <a:ext cx="3212014" cy="4277707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153354" y="1572860"/>
            <a:ext cx="4986188" cy="745704"/>
            <a:chOff x="1109812" y="1645431"/>
            <a:chExt cx="5727300" cy="856540"/>
          </a:xfrm>
        </p:grpSpPr>
        <p:grpSp>
          <p:nvGrpSpPr>
            <p:cNvPr id="30" name="组合 29"/>
            <p:cNvGrpSpPr/>
            <p:nvPr/>
          </p:nvGrpSpPr>
          <p:grpSpPr>
            <a:xfrm>
              <a:off x="2194000" y="1645431"/>
              <a:ext cx="4643112" cy="841970"/>
              <a:chOff x="2194000" y="1822795"/>
              <a:chExt cx="4643112" cy="84197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194002" y="1822795"/>
                <a:ext cx="3630142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小组成员介绍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2194000" y="2357200"/>
                <a:ext cx="4643112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the presentation and make</a:t>
                </a:r>
                <a:r>
                  <a:rPr kumimoji="0" lang="en-US" altLang="zh-CN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be used in a wider field</a:t>
                </a: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3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4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3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4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5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6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7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8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9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0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1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2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3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4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5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6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7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31" name="矩形 30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>
                    <a:ln w="19050">
                      <a:solidFill>
                        <a:schemeClr val="tx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01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153354" y="2756799"/>
            <a:ext cx="5189387" cy="745704"/>
            <a:chOff x="1109812" y="1645431"/>
            <a:chExt cx="5960702" cy="856540"/>
          </a:xfrm>
        </p:grpSpPr>
        <p:grpSp>
          <p:nvGrpSpPr>
            <p:cNvPr id="35" name="组合 34"/>
            <p:cNvGrpSpPr/>
            <p:nvPr/>
          </p:nvGrpSpPr>
          <p:grpSpPr>
            <a:xfrm>
              <a:off x="2194000" y="1645431"/>
              <a:ext cx="4876514" cy="841970"/>
              <a:chOff x="2194000" y="1822795"/>
              <a:chExt cx="4876514" cy="84197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2194000" y="1822795"/>
                <a:ext cx="4339823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需求分析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&amp;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成果展示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2194000" y="2357200"/>
                <a:ext cx="4876514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the presentation and make</a:t>
                </a:r>
                <a:r>
                  <a:rPr kumimoji="0" lang="en-US" altLang="zh-CN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be used in a wider field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37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1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2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3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4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5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7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8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9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0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3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4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5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6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7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8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9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0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1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2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38" name="矩形 37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>
                    <a:ln w="19050">
                      <a:solidFill>
                        <a:schemeClr val="tx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02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1153354" y="3940738"/>
            <a:ext cx="5334531" cy="745704"/>
            <a:chOff x="1109812" y="1645431"/>
            <a:chExt cx="6127419" cy="856540"/>
          </a:xfrm>
        </p:grpSpPr>
        <p:grpSp>
          <p:nvGrpSpPr>
            <p:cNvPr id="66" name="组合 65"/>
            <p:cNvGrpSpPr/>
            <p:nvPr/>
          </p:nvGrpSpPr>
          <p:grpSpPr>
            <a:xfrm>
              <a:off x="2194001" y="1645431"/>
              <a:ext cx="5043230" cy="841970"/>
              <a:chOff x="2194001" y="1822795"/>
              <a:chExt cx="5043230" cy="841970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2194002" y="1822795"/>
                <a:ext cx="3630142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测试报告</a:t>
                </a: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2194001" y="2357200"/>
                <a:ext cx="5043230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the presentation and make</a:t>
                </a:r>
                <a:r>
                  <a:rPr kumimoji="0" lang="en-US" altLang="zh-CN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be used in a wider field</a:t>
                </a: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68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70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1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2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3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4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5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6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8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9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0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1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2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3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4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5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6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7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8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9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0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1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2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3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69" name="矩形 68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>
                    <a:ln w="19050">
                      <a:solidFill>
                        <a:schemeClr val="tx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03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1153354" y="5124678"/>
            <a:ext cx="5189387" cy="745704"/>
            <a:chOff x="1109812" y="1645431"/>
            <a:chExt cx="5960702" cy="856540"/>
          </a:xfrm>
        </p:grpSpPr>
        <p:grpSp>
          <p:nvGrpSpPr>
            <p:cNvPr id="97" name="组合 96"/>
            <p:cNvGrpSpPr/>
            <p:nvPr/>
          </p:nvGrpSpPr>
          <p:grpSpPr>
            <a:xfrm>
              <a:off x="2194001" y="1645431"/>
              <a:ext cx="4876513" cy="841970"/>
              <a:chOff x="2194001" y="1822795"/>
              <a:chExt cx="4876513" cy="841970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2194002" y="1822795"/>
                <a:ext cx="3630142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总结</a:t>
                </a:r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2194001" y="2357200"/>
                <a:ext cx="4876513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the presentation and make</a:t>
                </a:r>
                <a:r>
                  <a:rPr kumimoji="0" lang="en-US" altLang="zh-CN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be used in a wider field</a:t>
                </a: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99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101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2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3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4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5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6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7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8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9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0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1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2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3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4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5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6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7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8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9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0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1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2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3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4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100" name="矩形 99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>
                    <a:ln w="19050">
                      <a:solidFill>
                        <a:schemeClr val="tx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04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127" name="矩形 126"/>
          <p:cNvSpPr/>
          <p:nvPr/>
        </p:nvSpPr>
        <p:spPr>
          <a:xfrm>
            <a:off x="3338286" y="383748"/>
            <a:ext cx="55154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ct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5400" b="1" dirty="0">
                <a:ln w="19050">
                  <a:solidFill>
                    <a:schemeClr val="tx1"/>
                  </a:solidFill>
                </a:ln>
                <a:blipFill>
                  <a:blip r:embed="rId4"/>
                  <a:stretch>
                    <a:fillRect/>
                  </a:stretch>
                </a:blipFill>
                <a:ea typeface="Malgun Gothic" panose="020B0503020000020004" charset="-127"/>
                <a:cs typeface="Tahoma" panose="020B0604030504040204" pitchFamily="34" charset="0"/>
              </a:rPr>
              <a:t>CONTENTS</a:t>
            </a:r>
            <a:endParaRPr lang="zh-CN" altLang="en-US" sz="5400" b="1" dirty="0">
              <a:ln w="19050">
                <a:solidFill>
                  <a:schemeClr val="tx1"/>
                </a:solidFill>
              </a:ln>
              <a:blipFill>
                <a:blip r:embed="rId4"/>
                <a:stretch>
                  <a:fillRect/>
                </a:stretch>
              </a:blipFill>
              <a:ea typeface="Malgun Gothic" panose="020B0503020000020004" charset="-127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98077" y="528506"/>
            <a:ext cx="520046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小组成员介绍</a:t>
            </a:r>
          </a:p>
        </p:txBody>
      </p:sp>
      <p:sp>
        <p:nvSpPr>
          <p:cNvPr id="7" name="矩形 6"/>
          <p:cNvSpPr/>
          <p:nvPr/>
        </p:nvSpPr>
        <p:spPr>
          <a:xfrm>
            <a:off x="401382" y="52803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01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12" name="Freeform 33"/>
          <p:cNvSpPr>
            <a:spLocks noEditPoints="1"/>
          </p:cNvSpPr>
          <p:nvPr/>
        </p:nvSpPr>
        <p:spPr bwMode="auto">
          <a:xfrm>
            <a:off x="875756" y="26219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33"/>
          <p:cNvSpPr>
            <a:spLocks noEditPoints="1"/>
          </p:cNvSpPr>
          <p:nvPr/>
        </p:nvSpPr>
        <p:spPr bwMode="auto">
          <a:xfrm>
            <a:off x="5956119" y="26219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8CBD5"/>
          </a:solidFill>
          <a:ln w="0">
            <a:solidFill>
              <a:srgbClr val="88CBD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757354" y="2550200"/>
            <a:ext cx="4299328" cy="820384"/>
            <a:chOff x="7325359" y="2262882"/>
            <a:chExt cx="4299328" cy="820384"/>
          </a:xfrm>
        </p:grpSpPr>
        <p:sp>
          <p:nvSpPr>
            <p:cNvPr id="15" name="矩形 14"/>
            <p:cNvSpPr/>
            <p:nvPr/>
          </p:nvSpPr>
          <p:spPr>
            <a:xfrm>
              <a:off x="7325359" y="2686683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后端开发，数据库设计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325359" y="2262882"/>
              <a:ext cx="2533015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王晋（开发人员）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80390" y="2550200"/>
            <a:ext cx="4422775" cy="847346"/>
            <a:chOff x="7325359" y="2262882"/>
            <a:chExt cx="4422775" cy="847346"/>
          </a:xfrm>
        </p:grpSpPr>
        <p:sp>
          <p:nvSpPr>
            <p:cNvPr id="18" name="矩形 17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325359" y="2262882"/>
              <a:ext cx="4422775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罗亦翔（项目经理，开发人员）</a:t>
              </a:r>
            </a:p>
          </p:txBody>
        </p:sp>
      </p:grpSp>
      <p:sp>
        <p:nvSpPr>
          <p:cNvPr id="21" name="Freeform 33"/>
          <p:cNvSpPr>
            <a:spLocks noEditPoints="1"/>
          </p:cNvSpPr>
          <p:nvPr/>
        </p:nvSpPr>
        <p:spPr bwMode="auto">
          <a:xfrm>
            <a:off x="876391" y="45142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33"/>
          <p:cNvSpPr>
            <a:spLocks noEditPoints="1"/>
          </p:cNvSpPr>
          <p:nvPr/>
        </p:nvSpPr>
        <p:spPr bwMode="auto">
          <a:xfrm>
            <a:off x="5956754" y="45142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8CBD5"/>
          </a:solidFill>
          <a:ln w="0">
            <a:solidFill>
              <a:srgbClr val="88CBD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31964" y="2974636"/>
            <a:ext cx="9324718" cy="2315210"/>
            <a:chOff x="2299969" y="795018"/>
            <a:chExt cx="9324718" cy="2315210"/>
          </a:xfrm>
        </p:grpSpPr>
        <p:sp>
          <p:nvSpPr>
            <p:cNvPr id="24" name="矩形 23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系统测试，性能测试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5359" y="2262882"/>
              <a:ext cx="3186430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刘鹭语（测试人员）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2299969" y="795018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前端开发，项目部署，系统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Demo</a:t>
              </a: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81025" y="4442500"/>
            <a:ext cx="4299328" cy="820384"/>
            <a:chOff x="7325359" y="2262882"/>
            <a:chExt cx="4299328" cy="820384"/>
          </a:xfrm>
        </p:grpSpPr>
        <p:sp>
          <p:nvSpPr>
            <p:cNvPr id="27" name="矩形 26"/>
            <p:cNvSpPr/>
            <p:nvPr/>
          </p:nvSpPr>
          <p:spPr>
            <a:xfrm>
              <a:off x="7325359" y="2686683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单元测试，接口测试，静态分析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325359" y="2262882"/>
              <a:ext cx="3186430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刘珂冰（测试人员）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 bldLvl="0" animBg="1"/>
      <p:bldP spid="13" grpId="0" bldLvl="0" animBg="1"/>
      <p:bldP spid="21" grpId="0" bldLvl="0" animBg="1"/>
      <p:bldP spid="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007769" y="2038717"/>
            <a:ext cx="4931410" cy="4283075"/>
            <a:chOff x="1280774" y="1728123"/>
            <a:chExt cx="4931410" cy="4283075"/>
          </a:xfrm>
        </p:grpSpPr>
        <p:grpSp>
          <p:nvGrpSpPr>
            <p:cNvPr id="9" name="组合 8"/>
            <p:cNvGrpSpPr/>
            <p:nvPr/>
          </p:nvGrpSpPr>
          <p:grpSpPr>
            <a:xfrm>
              <a:off x="1464052" y="1993117"/>
              <a:ext cx="3970393" cy="3794381"/>
              <a:chOff x="7325359" y="2085082"/>
              <a:chExt cx="3970393" cy="379438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7325359" y="2686683"/>
                <a:ext cx="3970393" cy="31927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注册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登陆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查看场地信息</a:t>
                </a:r>
                <a:r>
                  <a:rPr lang="en-US" altLang="zh-CN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&amp;</a:t>
                </a: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场馆预约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预约订单管理（删、改、查）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查看新闻（查）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留言管理（增，删，改，查）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个人信息管理 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325360" y="2085082"/>
                <a:ext cx="2241974" cy="68199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用户</a:t>
                </a: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1280774" y="1728123"/>
              <a:ext cx="4931410" cy="4283075"/>
            </a:xfrm>
            <a:custGeom>
              <a:avLst/>
              <a:gdLst>
                <a:gd name="connsiteX0" fmla="*/ 102886 w 4228893"/>
                <a:gd name="connsiteY0" fmla="*/ 43543 h 1514703"/>
                <a:gd name="connsiteX1" fmla="*/ 973744 w 4228893"/>
                <a:gd name="connsiteY1" fmla="*/ 72571 h 1514703"/>
                <a:gd name="connsiteX2" fmla="*/ 1975229 w 4228893"/>
                <a:gd name="connsiteY2" fmla="*/ 0 h 1514703"/>
                <a:gd name="connsiteX3" fmla="*/ 2788029 w 4228893"/>
                <a:gd name="connsiteY3" fmla="*/ 72571 h 1514703"/>
                <a:gd name="connsiteX4" fmla="*/ 3687915 w 4228893"/>
                <a:gd name="connsiteY4" fmla="*/ 14514 h 1514703"/>
                <a:gd name="connsiteX5" fmla="*/ 4079801 w 4228893"/>
                <a:gd name="connsiteY5" fmla="*/ 72571 h 1514703"/>
                <a:gd name="connsiteX6" fmla="*/ 4210429 w 4228893"/>
                <a:gd name="connsiteY6" fmla="*/ 246743 h 1514703"/>
                <a:gd name="connsiteX7" fmla="*/ 4224944 w 4228893"/>
                <a:gd name="connsiteY7" fmla="*/ 667657 h 1514703"/>
                <a:gd name="connsiteX8" fmla="*/ 4181401 w 4228893"/>
                <a:gd name="connsiteY8" fmla="*/ 972457 h 1514703"/>
                <a:gd name="connsiteX9" fmla="*/ 4210429 w 4228893"/>
                <a:gd name="connsiteY9" fmla="*/ 1248228 h 1514703"/>
                <a:gd name="connsiteX10" fmla="*/ 4152372 w 4228893"/>
                <a:gd name="connsiteY10" fmla="*/ 1465943 h 1514703"/>
                <a:gd name="connsiteX11" fmla="*/ 3804029 w 4228893"/>
                <a:gd name="connsiteY11" fmla="*/ 1494971 h 1514703"/>
                <a:gd name="connsiteX12" fmla="*/ 2773515 w 4228893"/>
                <a:gd name="connsiteY12" fmla="*/ 1465943 h 1514703"/>
                <a:gd name="connsiteX13" fmla="*/ 2163915 w 4228893"/>
                <a:gd name="connsiteY13" fmla="*/ 1509485 h 1514703"/>
                <a:gd name="connsiteX14" fmla="*/ 1351115 w 4228893"/>
                <a:gd name="connsiteY14" fmla="*/ 1451428 h 1514703"/>
                <a:gd name="connsiteX15" fmla="*/ 523801 w 4228893"/>
                <a:gd name="connsiteY15" fmla="*/ 1494971 h 1514703"/>
                <a:gd name="connsiteX16" fmla="*/ 117401 w 4228893"/>
                <a:gd name="connsiteY16" fmla="*/ 1509485 h 1514703"/>
                <a:gd name="connsiteX17" fmla="*/ 30315 w 4228893"/>
                <a:gd name="connsiteY17" fmla="*/ 1407885 h 1514703"/>
                <a:gd name="connsiteX18" fmla="*/ 44829 w 4228893"/>
                <a:gd name="connsiteY18" fmla="*/ 1045028 h 1514703"/>
                <a:gd name="connsiteX19" fmla="*/ 44829 w 4228893"/>
                <a:gd name="connsiteY19" fmla="*/ 696685 h 1514703"/>
                <a:gd name="connsiteX20" fmla="*/ 1286 w 4228893"/>
                <a:gd name="connsiteY20" fmla="*/ 261257 h 1514703"/>
                <a:gd name="connsiteX21" fmla="*/ 15801 w 4228893"/>
                <a:gd name="connsiteY21" fmla="*/ 174171 h 1514703"/>
                <a:gd name="connsiteX0-1" fmla="*/ 101600 w 4227607"/>
                <a:gd name="connsiteY0-2" fmla="*/ 43543 h 1514703"/>
                <a:gd name="connsiteX1-3" fmla="*/ 972458 w 4227607"/>
                <a:gd name="connsiteY1-4" fmla="*/ 72571 h 1514703"/>
                <a:gd name="connsiteX2-5" fmla="*/ 1973943 w 4227607"/>
                <a:gd name="connsiteY2-6" fmla="*/ 0 h 1514703"/>
                <a:gd name="connsiteX3-7" fmla="*/ 2786743 w 4227607"/>
                <a:gd name="connsiteY3-8" fmla="*/ 72571 h 1514703"/>
                <a:gd name="connsiteX4-9" fmla="*/ 3686629 w 4227607"/>
                <a:gd name="connsiteY4-10" fmla="*/ 14514 h 1514703"/>
                <a:gd name="connsiteX5-11" fmla="*/ 4078515 w 4227607"/>
                <a:gd name="connsiteY5-12" fmla="*/ 72571 h 1514703"/>
                <a:gd name="connsiteX6-13" fmla="*/ 4209143 w 4227607"/>
                <a:gd name="connsiteY6-14" fmla="*/ 246743 h 1514703"/>
                <a:gd name="connsiteX7-15" fmla="*/ 4223658 w 4227607"/>
                <a:gd name="connsiteY7-16" fmla="*/ 667657 h 1514703"/>
                <a:gd name="connsiteX8-17" fmla="*/ 4180115 w 4227607"/>
                <a:gd name="connsiteY8-18" fmla="*/ 972457 h 1514703"/>
                <a:gd name="connsiteX9-19" fmla="*/ 4209143 w 4227607"/>
                <a:gd name="connsiteY9-20" fmla="*/ 1248228 h 1514703"/>
                <a:gd name="connsiteX10-21" fmla="*/ 4151086 w 4227607"/>
                <a:gd name="connsiteY10-22" fmla="*/ 1465943 h 1514703"/>
                <a:gd name="connsiteX11-23" fmla="*/ 3802743 w 4227607"/>
                <a:gd name="connsiteY11-24" fmla="*/ 1494971 h 1514703"/>
                <a:gd name="connsiteX12-25" fmla="*/ 2772229 w 4227607"/>
                <a:gd name="connsiteY12-26" fmla="*/ 1465943 h 1514703"/>
                <a:gd name="connsiteX13-27" fmla="*/ 2162629 w 4227607"/>
                <a:gd name="connsiteY13-28" fmla="*/ 1509485 h 1514703"/>
                <a:gd name="connsiteX14-29" fmla="*/ 1349829 w 4227607"/>
                <a:gd name="connsiteY14-30" fmla="*/ 1451428 h 1514703"/>
                <a:gd name="connsiteX15-31" fmla="*/ 522515 w 4227607"/>
                <a:gd name="connsiteY15-32" fmla="*/ 1494971 h 1514703"/>
                <a:gd name="connsiteX16-33" fmla="*/ 116115 w 4227607"/>
                <a:gd name="connsiteY16-34" fmla="*/ 1509485 h 1514703"/>
                <a:gd name="connsiteX17-35" fmla="*/ 29029 w 4227607"/>
                <a:gd name="connsiteY17-36" fmla="*/ 1407885 h 1514703"/>
                <a:gd name="connsiteX18-37" fmla="*/ 43543 w 4227607"/>
                <a:gd name="connsiteY18-38" fmla="*/ 1045028 h 1514703"/>
                <a:gd name="connsiteX19-39" fmla="*/ 43543 w 4227607"/>
                <a:gd name="connsiteY19-40" fmla="*/ 696685 h 1514703"/>
                <a:gd name="connsiteX20-41" fmla="*/ 0 w 4227607"/>
                <a:gd name="connsiteY20-42" fmla="*/ 261257 h 15147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4227607" h="1514703">
                  <a:moveTo>
                    <a:pt x="101600" y="43543"/>
                  </a:moveTo>
                  <a:cubicBezTo>
                    <a:pt x="381000" y="61685"/>
                    <a:pt x="660401" y="79828"/>
                    <a:pt x="972458" y="72571"/>
                  </a:cubicBezTo>
                  <a:cubicBezTo>
                    <a:pt x="1284515" y="65314"/>
                    <a:pt x="1671562" y="0"/>
                    <a:pt x="1973943" y="0"/>
                  </a:cubicBezTo>
                  <a:cubicBezTo>
                    <a:pt x="2276324" y="0"/>
                    <a:pt x="2501295" y="70152"/>
                    <a:pt x="2786743" y="72571"/>
                  </a:cubicBezTo>
                  <a:cubicBezTo>
                    <a:pt x="3072191" y="74990"/>
                    <a:pt x="3471334" y="14514"/>
                    <a:pt x="3686629" y="14514"/>
                  </a:cubicBezTo>
                  <a:cubicBezTo>
                    <a:pt x="3901924" y="14514"/>
                    <a:pt x="3991429" y="33866"/>
                    <a:pt x="4078515" y="72571"/>
                  </a:cubicBezTo>
                  <a:cubicBezTo>
                    <a:pt x="4165601" y="111276"/>
                    <a:pt x="4184953" y="147562"/>
                    <a:pt x="4209143" y="246743"/>
                  </a:cubicBezTo>
                  <a:cubicBezTo>
                    <a:pt x="4233333" y="345924"/>
                    <a:pt x="4228496" y="546705"/>
                    <a:pt x="4223658" y="667657"/>
                  </a:cubicBezTo>
                  <a:cubicBezTo>
                    <a:pt x="4218820" y="788609"/>
                    <a:pt x="4182534" y="875695"/>
                    <a:pt x="4180115" y="972457"/>
                  </a:cubicBezTo>
                  <a:cubicBezTo>
                    <a:pt x="4177696" y="1069219"/>
                    <a:pt x="4213981" y="1165980"/>
                    <a:pt x="4209143" y="1248228"/>
                  </a:cubicBezTo>
                  <a:cubicBezTo>
                    <a:pt x="4204305" y="1330476"/>
                    <a:pt x="4218819" y="1424819"/>
                    <a:pt x="4151086" y="1465943"/>
                  </a:cubicBezTo>
                  <a:cubicBezTo>
                    <a:pt x="4083353" y="1507067"/>
                    <a:pt x="4032552" y="1494971"/>
                    <a:pt x="3802743" y="1494971"/>
                  </a:cubicBezTo>
                  <a:cubicBezTo>
                    <a:pt x="3572934" y="1494971"/>
                    <a:pt x="3045581" y="1463524"/>
                    <a:pt x="2772229" y="1465943"/>
                  </a:cubicBezTo>
                  <a:cubicBezTo>
                    <a:pt x="2498877" y="1468362"/>
                    <a:pt x="2399696" y="1511904"/>
                    <a:pt x="2162629" y="1509485"/>
                  </a:cubicBezTo>
                  <a:cubicBezTo>
                    <a:pt x="1925562" y="1507066"/>
                    <a:pt x="1623181" y="1453847"/>
                    <a:pt x="1349829" y="1451428"/>
                  </a:cubicBezTo>
                  <a:cubicBezTo>
                    <a:pt x="1076477" y="1449009"/>
                    <a:pt x="728134" y="1485295"/>
                    <a:pt x="522515" y="1494971"/>
                  </a:cubicBezTo>
                  <a:cubicBezTo>
                    <a:pt x="316896" y="1504647"/>
                    <a:pt x="198363" y="1523999"/>
                    <a:pt x="116115" y="1509485"/>
                  </a:cubicBezTo>
                  <a:cubicBezTo>
                    <a:pt x="33867" y="1494971"/>
                    <a:pt x="41124" y="1485294"/>
                    <a:pt x="29029" y="1407885"/>
                  </a:cubicBezTo>
                  <a:cubicBezTo>
                    <a:pt x="16934" y="1330476"/>
                    <a:pt x="41124" y="1163561"/>
                    <a:pt x="43543" y="1045028"/>
                  </a:cubicBezTo>
                  <a:cubicBezTo>
                    <a:pt x="45962" y="926495"/>
                    <a:pt x="50800" y="827313"/>
                    <a:pt x="43543" y="696685"/>
                  </a:cubicBezTo>
                  <a:cubicBezTo>
                    <a:pt x="36286" y="566057"/>
                    <a:pt x="4838" y="348343"/>
                    <a:pt x="0" y="261257"/>
                  </a:cubicBezTo>
                </a:path>
              </a:pathLst>
            </a:custGeom>
            <a:noFill/>
            <a:ln w="28575">
              <a:solidFill>
                <a:srgbClr val="88CB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59355" y="1940412"/>
            <a:ext cx="5024755" cy="4284345"/>
            <a:chOff x="1280774" y="1727052"/>
            <a:chExt cx="5024755" cy="4284345"/>
          </a:xfrm>
        </p:grpSpPr>
        <p:grpSp>
          <p:nvGrpSpPr>
            <p:cNvPr id="21" name="组合 20"/>
            <p:cNvGrpSpPr/>
            <p:nvPr/>
          </p:nvGrpSpPr>
          <p:grpSpPr>
            <a:xfrm>
              <a:off x="1464053" y="1921997"/>
              <a:ext cx="4841240" cy="3350853"/>
              <a:chOff x="7325360" y="2013962"/>
              <a:chExt cx="4841240" cy="335085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378700" y="2650867"/>
                <a:ext cx="4787900" cy="271394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登陆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场地信息管理（增，删，改，查）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预约订单审核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新闻管理（增，删，改，查）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留言审核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个人信息管理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325360" y="2013962"/>
                <a:ext cx="2241974" cy="68199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管理员</a:t>
                </a:r>
              </a:p>
            </p:txBody>
          </p:sp>
        </p:grpSp>
        <p:sp>
          <p:nvSpPr>
            <p:cNvPr id="22" name="任意多边形 21"/>
            <p:cNvSpPr/>
            <p:nvPr/>
          </p:nvSpPr>
          <p:spPr>
            <a:xfrm>
              <a:off x="1280774" y="1727052"/>
              <a:ext cx="5024755" cy="4284345"/>
            </a:xfrm>
            <a:custGeom>
              <a:avLst/>
              <a:gdLst>
                <a:gd name="connsiteX0" fmla="*/ 102886 w 4228893"/>
                <a:gd name="connsiteY0" fmla="*/ 43543 h 1514703"/>
                <a:gd name="connsiteX1" fmla="*/ 973744 w 4228893"/>
                <a:gd name="connsiteY1" fmla="*/ 72571 h 1514703"/>
                <a:gd name="connsiteX2" fmla="*/ 1975229 w 4228893"/>
                <a:gd name="connsiteY2" fmla="*/ 0 h 1514703"/>
                <a:gd name="connsiteX3" fmla="*/ 2788029 w 4228893"/>
                <a:gd name="connsiteY3" fmla="*/ 72571 h 1514703"/>
                <a:gd name="connsiteX4" fmla="*/ 3687915 w 4228893"/>
                <a:gd name="connsiteY4" fmla="*/ 14514 h 1514703"/>
                <a:gd name="connsiteX5" fmla="*/ 4079801 w 4228893"/>
                <a:gd name="connsiteY5" fmla="*/ 72571 h 1514703"/>
                <a:gd name="connsiteX6" fmla="*/ 4210429 w 4228893"/>
                <a:gd name="connsiteY6" fmla="*/ 246743 h 1514703"/>
                <a:gd name="connsiteX7" fmla="*/ 4224944 w 4228893"/>
                <a:gd name="connsiteY7" fmla="*/ 667657 h 1514703"/>
                <a:gd name="connsiteX8" fmla="*/ 4181401 w 4228893"/>
                <a:gd name="connsiteY8" fmla="*/ 972457 h 1514703"/>
                <a:gd name="connsiteX9" fmla="*/ 4210429 w 4228893"/>
                <a:gd name="connsiteY9" fmla="*/ 1248228 h 1514703"/>
                <a:gd name="connsiteX10" fmla="*/ 4152372 w 4228893"/>
                <a:gd name="connsiteY10" fmla="*/ 1465943 h 1514703"/>
                <a:gd name="connsiteX11" fmla="*/ 3804029 w 4228893"/>
                <a:gd name="connsiteY11" fmla="*/ 1494971 h 1514703"/>
                <a:gd name="connsiteX12" fmla="*/ 2773515 w 4228893"/>
                <a:gd name="connsiteY12" fmla="*/ 1465943 h 1514703"/>
                <a:gd name="connsiteX13" fmla="*/ 2163915 w 4228893"/>
                <a:gd name="connsiteY13" fmla="*/ 1509485 h 1514703"/>
                <a:gd name="connsiteX14" fmla="*/ 1351115 w 4228893"/>
                <a:gd name="connsiteY14" fmla="*/ 1451428 h 1514703"/>
                <a:gd name="connsiteX15" fmla="*/ 523801 w 4228893"/>
                <a:gd name="connsiteY15" fmla="*/ 1494971 h 1514703"/>
                <a:gd name="connsiteX16" fmla="*/ 117401 w 4228893"/>
                <a:gd name="connsiteY16" fmla="*/ 1509485 h 1514703"/>
                <a:gd name="connsiteX17" fmla="*/ 30315 w 4228893"/>
                <a:gd name="connsiteY17" fmla="*/ 1407885 h 1514703"/>
                <a:gd name="connsiteX18" fmla="*/ 44829 w 4228893"/>
                <a:gd name="connsiteY18" fmla="*/ 1045028 h 1514703"/>
                <a:gd name="connsiteX19" fmla="*/ 44829 w 4228893"/>
                <a:gd name="connsiteY19" fmla="*/ 696685 h 1514703"/>
                <a:gd name="connsiteX20" fmla="*/ 1286 w 4228893"/>
                <a:gd name="connsiteY20" fmla="*/ 261257 h 1514703"/>
                <a:gd name="connsiteX21" fmla="*/ 15801 w 4228893"/>
                <a:gd name="connsiteY21" fmla="*/ 174171 h 1514703"/>
                <a:gd name="connsiteX0-1" fmla="*/ 101600 w 4227607"/>
                <a:gd name="connsiteY0-2" fmla="*/ 43543 h 1514703"/>
                <a:gd name="connsiteX1-3" fmla="*/ 972458 w 4227607"/>
                <a:gd name="connsiteY1-4" fmla="*/ 72571 h 1514703"/>
                <a:gd name="connsiteX2-5" fmla="*/ 1973943 w 4227607"/>
                <a:gd name="connsiteY2-6" fmla="*/ 0 h 1514703"/>
                <a:gd name="connsiteX3-7" fmla="*/ 2786743 w 4227607"/>
                <a:gd name="connsiteY3-8" fmla="*/ 72571 h 1514703"/>
                <a:gd name="connsiteX4-9" fmla="*/ 3686629 w 4227607"/>
                <a:gd name="connsiteY4-10" fmla="*/ 14514 h 1514703"/>
                <a:gd name="connsiteX5-11" fmla="*/ 4078515 w 4227607"/>
                <a:gd name="connsiteY5-12" fmla="*/ 72571 h 1514703"/>
                <a:gd name="connsiteX6-13" fmla="*/ 4209143 w 4227607"/>
                <a:gd name="connsiteY6-14" fmla="*/ 246743 h 1514703"/>
                <a:gd name="connsiteX7-15" fmla="*/ 4223658 w 4227607"/>
                <a:gd name="connsiteY7-16" fmla="*/ 667657 h 1514703"/>
                <a:gd name="connsiteX8-17" fmla="*/ 4180115 w 4227607"/>
                <a:gd name="connsiteY8-18" fmla="*/ 972457 h 1514703"/>
                <a:gd name="connsiteX9-19" fmla="*/ 4209143 w 4227607"/>
                <a:gd name="connsiteY9-20" fmla="*/ 1248228 h 1514703"/>
                <a:gd name="connsiteX10-21" fmla="*/ 4151086 w 4227607"/>
                <a:gd name="connsiteY10-22" fmla="*/ 1465943 h 1514703"/>
                <a:gd name="connsiteX11-23" fmla="*/ 3802743 w 4227607"/>
                <a:gd name="connsiteY11-24" fmla="*/ 1494971 h 1514703"/>
                <a:gd name="connsiteX12-25" fmla="*/ 2772229 w 4227607"/>
                <a:gd name="connsiteY12-26" fmla="*/ 1465943 h 1514703"/>
                <a:gd name="connsiteX13-27" fmla="*/ 2162629 w 4227607"/>
                <a:gd name="connsiteY13-28" fmla="*/ 1509485 h 1514703"/>
                <a:gd name="connsiteX14-29" fmla="*/ 1349829 w 4227607"/>
                <a:gd name="connsiteY14-30" fmla="*/ 1451428 h 1514703"/>
                <a:gd name="connsiteX15-31" fmla="*/ 522515 w 4227607"/>
                <a:gd name="connsiteY15-32" fmla="*/ 1494971 h 1514703"/>
                <a:gd name="connsiteX16-33" fmla="*/ 116115 w 4227607"/>
                <a:gd name="connsiteY16-34" fmla="*/ 1509485 h 1514703"/>
                <a:gd name="connsiteX17-35" fmla="*/ 29029 w 4227607"/>
                <a:gd name="connsiteY17-36" fmla="*/ 1407885 h 1514703"/>
                <a:gd name="connsiteX18-37" fmla="*/ 43543 w 4227607"/>
                <a:gd name="connsiteY18-38" fmla="*/ 1045028 h 1514703"/>
                <a:gd name="connsiteX19-39" fmla="*/ 43543 w 4227607"/>
                <a:gd name="connsiteY19-40" fmla="*/ 696685 h 1514703"/>
                <a:gd name="connsiteX20-41" fmla="*/ 0 w 4227607"/>
                <a:gd name="connsiteY20-42" fmla="*/ 261257 h 15147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4227607" h="1514703">
                  <a:moveTo>
                    <a:pt x="101600" y="43543"/>
                  </a:moveTo>
                  <a:cubicBezTo>
                    <a:pt x="381000" y="61685"/>
                    <a:pt x="660401" y="79828"/>
                    <a:pt x="972458" y="72571"/>
                  </a:cubicBezTo>
                  <a:cubicBezTo>
                    <a:pt x="1284515" y="65314"/>
                    <a:pt x="1671562" y="0"/>
                    <a:pt x="1973943" y="0"/>
                  </a:cubicBezTo>
                  <a:cubicBezTo>
                    <a:pt x="2276324" y="0"/>
                    <a:pt x="2501295" y="70152"/>
                    <a:pt x="2786743" y="72571"/>
                  </a:cubicBezTo>
                  <a:cubicBezTo>
                    <a:pt x="3072191" y="74990"/>
                    <a:pt x="3471334" y="14514"/>
                    <a:pt x="3686629" y="14514"/>
                  </a:cubicBezTo>
                  <a:cubicBezTo>
                    <a:pt x="3901924" y="14514"/>
                    <a:pt x="3991429" y="33866"/>
                    <a:pt x="4078515" y="72571"/>
                  </a:cubicBezTo>
                  <a:cubicBezTo>
                    <a:pt x="4165601" y="111276"/>
                    <a:pt x="4184953" y="147562"/>
                    <a:pt x="4209143" y="246743"/>
                  </a:cubicBezTo>
                  <a:cubicBezTo>
                    <a:pt x="4233333" y="345924"/>
                    <a:pt x="4228496" y="546705"/>
                    <a:pt x="4223658" y="667657"/>
                  </a:cubicBezTo>
                  <a:cubicBezTo>
                    <a:pt x="4218820" y="788609"/>
                    <a:pt x="4182534" y="875695"/>
                    <a:pt x="4180115" y="972457"/>
                  </a:cubicBezTo>
                  <a:cubicBezTo>
                    <a:pt x="4177696" y="1069219"/>
                    <a:pt x="4213981" y="1165980"/>
                    <a:pt x="4209143" y="1248228"/>
                  </a:cubicBezTo>
                  <a:cubicBezTo>
                    <a:pt x="4204305" y="1330476"/>
                    <a:pt x="4218819" y="1424819"/>
                    <a:pt x="4151086" y="1465943"/>
                  </a:cubicBezTo>
                  <a:cubicBezTo>
                    <a:pt x="4083353" y="1507067"/>
                    <a:pt x="4032552" y="1494971"/>
                    <a:pt x="3802743" y="1494971"/>
                  </a:cubicBezTo>
                  <a:cubicBezTo>
                    <a:pt x="3572934" y="1494971"/>
                    <a:pt x="3045581" y="1463524"/>
                    <a:pt x="2772229" y="1465943"/>
                  </a:cubicBezTo>
                  <a:cubicBezTo>
                    <a:pt x="2498877" y="1468362"/>
                    <a:pt x="2399696" y="1511904"/>
                    <a:pt x="2162629" y="1509485"/>
                  </a:cubicBezTo>
                  <a:cubicBezTo>
                    <a:pt x="1925562" y="1507066"/>
                    <a:pt x="1623181" y="1453847"/>
                    <a:pt x="1349829" y="1451428"/>
                  </a:cubicBezTo>
                  <a:cubicBezTo>
                    <a:pt x="1076477" y="1449009"/>
                    <a:pt x="728134" y="1485295"/>
                    <a:pt x="522515" y="1494971"/>
                  </a:cubicBezTo>
                  <a:cubicBezTo>
                    <a:pt x="316896" y="1504647"/>
                    <a:pt x="198363" y="1523999"/>
                    <a:pt x="116115" y="1509485"/>
                  </a:cubicBezTo>
                  <a:cubicBezTo>
                    <a:pt x="33867" y="1494971"/>
                    <a:pt x="41124" y="1485294"/>
                    <a:pt x="29029" y="1407885"/>
                  </a:cubicBezTo>
                  <a:cubicBezTo>
                    <a:pt x="16934" y="1330476"/>
                    <a:pt x="41124" y="1163561"/>
                    <a:pt x="43543" y="1045028"/>
                  </a:cubicBezTo>
                  <a:cubicBezTo>
                    <a:pt x="45962" y="926495"/>
                    <a:pt x="50800" y="827313"/>
                    <a:pt x="43543" y="696685"/>
                  </a:cubicBezTo>
                  <a:cubicBezTo>
                    <a:pt x="36286" y="566057"/>
                    <a:pt x="4838" y="348343"/>
                    <a:pt x="0" y="261257"/>
                  </a:cubicBezTo>
                </a:path>
              </a:pathLst>
            </a:custGeom>
            <a:noFill/>
            <a:ln w="28575">
              <a:solidFill>
                <a:srgbClr val="8EA4D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702497" y="457386"/>
            <a:ext cx="520046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需求分析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成果展示</a:t>
            </a:r>
          </a:p>
        </p:txBody>
      </p:sp>
      <p:sp>
        <p:nvSpPr>
          <p:cNvPr id="3" name="矩形 2"/>
          <p:cNvSpPr/>
          <p:nvPr/>
        </p:nvSpPr>
        <p:spPr>
          <a:xfrm>
            <a:off x="245807" y="45818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02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88741" y="2673752"/>
            <a:ext cx="4370447" cy="2416431"/>
            <a:chOff x="1323975" y="2915662"/>
            <a:chExt cx="4370447" cy="2416431"/>
          </a:xfrm>
        </p:grpSpPr>
        <p:sp>
          <p:nvSpPr>
            <p:cNvPr id="4" name="矩形 3"/>
            <p:cNvSpPr/>
            <p:nvPr/>
          </p:nvSpPr>
          <p:spPr>
            <a:xfrm>
              <a:off x="1395094" y="4908548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Junit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Mockito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Jacoco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Postman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323975" y="291566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测试思想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1353184" y="3430268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测试驱动开发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69469" y="2139717"/>
            <a:ext cx="4299328" cy="918466"/>
            <a:chOff x="7325359" y="2191762"/>
            <a:chExt cx="4299328" cy="918466"/>
          </a:xfrm>
        </p:grpSpPr>
        <p:sp>
          <p:nvSpPr>
            <p:cNvPr id="10" name="矩形 9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538720" y="219176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测试结果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1702435" y="457200"/>
            <a:ext cx="843978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单元测试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接口测试</a:t>
            </a: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09140" y="416560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测试工具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2769719"/>
            <a:ext cx="852480" cy="558522"/>
          </a:xfrm>
          <a:prstGeom prst="rect">
            <a:avLst/>
          </a:prstGeom>
        </p:spPr>
      </p:pic>
      <p:pic>
        <p:nvPicPr>
          <p:cNvPr id="26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4140684"/>
            <a:ext cx="852480" cy="558522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76" y="2215364"/>
            <a:ext cx="852480" cy="558522"/>
          </a:xfrm>
          <a:prstGeom prst="rect">
            <a:avLst/>
          </a:prstGeom>
        </p:spPr>
      </p:pic>
      <p:pic>
        <p:nvPicPr>
          <p:cNvPr id="19" name="图片 18" descr="屏幕截图(50)"/>
          <p:cNvPicPr>
            <a:picLocks noChangeAspect="1"/>
          </p:cNvPicPr>
          <p:nvPr/>
        </p:nvPicPr>
        <p:blipFill>
          <a:blip r:embed="rId5"/>
          <a:srcRect l="51856" t="17172" r="1610" b="70864"/>
          <a:stretch>
            <a:fillRect/>
          </a:stretch>
        </p:blipFill>
        <p:spPr>
          <a:xfrm>
            <a:off x="6366571" y="2874999"/>
            <a:ext cx="5142814" cy="743758"/>
          </a:xfrm>
          <a:prstGeom prst="rect">
            <a:avLst/>
          </a:prstGeom>
        </p:spPr>
      </p:pic>
      <p:pic>
        <p:nvPicPr>
          <p:cNvPr id="21" name="图片 20" descr="屏幕截图(51)"/>
          <p:cNvPicPr>
            <a:picLocks noChangeAspect="1"/>
          </p:cNvPicPr>
          <p:nvPr/>
        </p:nvPicPr>
        <p:blipFill>
          <a:blip r:embed="rId6"/>
          <a:srcRect t="19944" r="644" b="10786"/>
          <a:stretch>
            <a:fillRect/>
          </a:stretch>
        </p:blipFill>
        <p:spPr>
          <a:xfrm>
            <a:off x="6379844" y="3857625"/>
            <a:ext cx="5359573" cy="273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9140" y="2139950"/>
            <a:ext cx="3774972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测试代码</a:t>
            </a:r>
            <a:r>
              <a:rPr lang="en-US" altLang="zh-CN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问题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702435" y="457200"/>
            <a:ext cx="1213802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单元测试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接口测试</a:t>
            </a: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2070200"/>
            <a:ext cx="852480" cy="5585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566" y="3156183"/>
            <a:ext cx="6505398" cy="1791499"/>
          </a:xfrm>
          <a:prstGeom prst="rect">
            <a:avLst/>
          </a:prstGeom>
        </p:spPr>
      </p:pic>
      <p:sp>
        <p:nvSpPr>
          <p:cNvPr id="12" name="Freeform 33"/>
          <p:cNvSpPr>
            <a:spLocks noEditPoints="1"/>
          </p:cNvSpPr>
          <p:nvPr/>
        </p:nvSpPr>
        <p:spPr bwMode="auto">
          <a:xfrm>
            <a:off x="1189355" y="2887429"/>
            <a:ext cx="513080" cy="463550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50110" y="2775880"/>
            <a:ext cx="206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bean</a:t>
            </a:r>
            <a:r>
              <a:rPr lang="zh-CN" altLang="en-US" dirty="0"/>
              <a:t>注入失败问题</a:t>
            </a:r>
          </a:p>
        </p:txBody>
      </p:sp>
      <p:sp>
        <p:nvSpPr>
          <p:cNvPr id="8" name="Freeform 33"/>
          <p:cNvSpPr>
            <a:spLocks noEditPoints="1"/>
          </p:cNvSpPr>
          <p:nvPr/>
        </p:nvSpPr>
        <p:spPr bwMode="auto">
          <a:xfrm>
            <a:off x="1189355" y="4963795"/>
            <a:ext cx="513080" cy="463550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61" y="5539740"/>
            <a:ext cx="10165730" cy="4635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50110" y="50590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打桩语句参数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2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65367" y="2216035"/>
            <a:ext cx="4299328" cy="820384"/>
            <a:chOff x="1323974" y="2915662"/>
            <a:chExt cx="4299328" cy="820384"/>
          </a:xfrm>
        </p:grpSpPr>
        <p:sp>
          <p:nvSpPr>
            <p:cNvPr id="4" name="矩形 3"/>
            <p:cNvSpPr/>
            <p:nvPr/>
          </p:nvSpPr>
          <p:spPr>
            <a:xfrm>
              <a:off x="1323974" y="3339463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Selenium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323975" y="291566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测试工具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17349" y="1705893"/>
            <a:ext cx="4299328" cy="1276725"/>
            <a:chOff x="7325359" y="1833503"/>
            <a:chExt cx="4299328" cy="1276725"/>
          </a:xfrm>
        </p:grpSpPr>
        <p:sp>
          <p:nvSpPr>
            <p:cNvPr id="10" name="矩形 9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99788" y="1833503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测试用例展示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1702435" y="457200"/>
            <a:ext cx="70891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系统测试</a:t>
            </a: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09140" y="363474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测试结果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2238859"/>
            <a:ext cx="852480" cy="558522"/>
          </a:xfrm>
          <a:prstGeom prst="rect">
            <a:avLst/>
          </a:prstGeom>
        </p:spPr>
      </p:pic>
      <p:pic>
        <p:nvPicPr>
          <p:cNvPr id="26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3609824"/>
            <a:ext cx="852480" cy="558522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869" y="1677425"/>
            <a:ext cx="852480" cy="5585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77" y="2235947"/>
            <a:ext cx="4224899" cy="452453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60331" y="4404791"/>
            <a:ext cx="55478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被测对象总体符合项目实现预期要求，项目主要功能已经基本实现，严重缺陷（注册功能失效）已经在测试过程中进行了更正。其中，有少数关于提示信息的建议性缺陷暂未进行修改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008824" y="2247032"/>
            <a:ext cx="4299328" cy="921758"/>
            <a:chOff x="7325359" y="2262882"/>
            <a:chExt cx="4299328" cy="921758"/>
          </a:xfrm>
        </p:grpSpPr>
        <p:sp>
          <p:nvSpPr>
            <p:cNvPr id="10" name="矩形 9"/>
            <p:cNvSpPr/>
            <p:nvPr/>
          </p:nvSpPr>
          <p:spPr>
            <a:xfrm>
              <a:off x="7325359" y="2686683"/>
              <a:ext cx="4299328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dirty="0" err="1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Jmeter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25360" y="2262882"/>
              <a:ext cx="2241974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测试工具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1702435" y="457200"/>
            <a:ext cx="614489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性能测试</a:t>
            </a: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74205" y="222885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测试结果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" y="2238859"/>
            <a:ext cx="852480" cy="558522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56" y="2139799"/>
            <a:ext cx="852480" cy="558522"/>
          </a:xfrm>
          <a:prstGeom prst="rect">
            <a:avLst/>
          </a:prstGeom>
        </p:spPr>
      </p:pic>
      <p:pic>
        <p:nvPicPr>
          <p:cNvPr id="13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21" y="3589933"/>
            <a:ext cx="852480" cy="55852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902748" y="3582959"/>
            <a:ext cx="4299328" cy="1969673"/>
            <a:chOff x="7325359" y="2262882"/>
            <a:chExt cx="4299328" cy="1969673"/>
          </a:xfrm>
        </p:grpSpPr>
        <p:sp>
          <p:nvSpPr>
            <p:cNvPr id="19" name="矩形 18"/>
            <p:cNvSpPr/>
            <p:nvPr/>
          </p:nvSpPr>
          <p:spPr>
            <a:xfrm>
              <a:off x="7325359" y="2686683"/>
              <a:ext cx="4299328" cy="154587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本次</a:t>
              </a:r>
              <a:r>
                <a:rPr lang="zh-CN" altLang="en-US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测试</a:t>
              </a: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包含以下场景的性能测试：</a:t>
              </a:r>
              <a:endParaRPr lang="zh-CN" altLang="zh-CN" sz="20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独立场景</a:t>
              </a:r>
              <a:endParaRPr lang="en-US" altLang="zh-CN" sz="20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混合场景</a:t>
              </a:r>
              <a:endParaRPr lang="zh-CN" altLang="zh-CN" sz="20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sz="2000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峰值场景</a:t>
              </a:r>
              <a:endParaRPr lang="zh-CN" altLang="zh-CN" sz="20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25360" y="2262882"/>
              <a:ext cx="2241974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测试内容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76" y="2851240"/>
            <a:ext cx="5303820" cy="310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98648" y="1951023"/>
            <a:ext cx="2373081" cy="2955924"/>
            <a:chOff x="1787075" y="1962619"/>
            <a:chExt cx="2241974" cy="2910946"/>
          </a:xfrm>
        </p:grpSpPr>
        <p:pic>
          <p:nvPicPr>
            <p:cNvPr id="2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3579" y="2580489"/>
              <a:ext cx="852480" cy="558522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1787075" y="1962619"/>
              <a:ext cx="2241974" cy="2910946"/>
              <a:chOff x="1787075" y="1962619"/>
              <a:chExt cx="2241974" cy="2910946"/>
            </a:xfrm>
          </p:grpSpPr>
          <p:sp>
            <p:nvSpPr>
              <p:cNvPr id="7" name="도넛 7"/>
              <p:cNvSpPr/>
              <p:nvPr/>
            </p:nvSpPr>
            <p:spPr>
              <a:xfrm>
                <a:off x="1980176" y="1962619"/>
                <a:ext cx="1855772" cy="1855772"/>
              </a:xfrm>
              <a:prstGeom prst="donut">
                <a:avLst>
                  <a:gd name="adj" fmla="val 5377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1787075" y="4063684"/>
                <a:ext cx="2241974" cy="809881"/>
                <a:chOff x="8354036" y="2262882"/>
                <a:chExt cx="2241974" cy="809881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8446085" y="2686683"/>
                  <a:ext cx="2057876" cy="38608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6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8354036" y="2262882"/>
                  <a:ext cx="2241974" cy="46037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rgbClr val="3C3C3B"/>
                      </a:solidFill>
                      <a:latin typeface="汉仪小麦体简" panose="00020600040101010101" pitchFamily="18" charset="-122"/>
                      <a:ea typeface="汉仪小麦体简" panose="00020600040101010101" pitchFamily="18" charset="-122"/>
                    </a:rPr>
                    <a:t>分工与协作</a:t>
                  </a:r>
                </a:p>
              </p:txBody>
            </p:sp>
          </p:grpSp>
        </p:grpSp>
      </p:grpSp>
      <p:sp>
        <p:nvSpPr>
          <p:cNvPr id="6" name="矩形 5"/>
          <p:cNvSpPr/>
          <p:nvPr/>
        </p:nvSpPr>
        <p:spPr>
          <a:xfrm>
            <a:off x="1898077" y="528506"/>
            <a:ext cx="520046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总结</a:t>
            </a:r>
          </a:p>
        </p:txBody>
      </p:sp>
      <p:sp>
        <p:nvSpPr>
          <p:cNvPr id="38" name="矩形 37"/>
          <p:cNvSpPr/>
          <p:nvPr/>
        </p:nvSpPr>
        <p:spPr>
          <a:xfrm>
            <a:off x="476947" y="587093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04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4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592351" y="1968857"/>
            <a:ext cx="2241974" cy="2910946"/>
            <a:chOff x="1787075" y="1962619"/>
            <a:chExt cx="2241974" cy="2910946"/>
          </a:xfrm>
        </p:grpSpPr>
        <p:pic>
          <p:nvPicPr>
            <p:cNvPr id="41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3579" y="2580489"/>
              <a:ext cx="852480" cy="558522"/>
            </a:xfrm>
            <a:prstGeom prst="rect">
              <a:avLst/>
            </a:prstGeom>
          </p:spPr>
        </p:pic>
        <p:grpSp>
          <p:nvGrpSpPr>
            <p:cNvPr id="42" name="组合 41"/>
            <p:cNvGrpSpPr/>
            <p:nvPr/>
          </p:nvGrpSpPr>
          <p:grpSpPr>
            <a:xfrm>
              <a:off x="1787075" y="1962619"/>
              <a:ext cx="2241974" cy="2910946"/>
              <a:chOff x="1787075" y="1962619"/>
              <a:chExt cx="2241974" cy="2910946"/>
            </a:xfrm>
          </p:grpSpPr>
          <p:sp>
            <p:nvSpPr>
              <p:cNvPr id="43" name="도넛 7"/>
              <p:cNvSpPr/>
              <p:nvPr/>
            </p:nvSpPr>
            <p:spPr>
              <a:xfrm>
                <a:off x="1980176" y="1962619"/>
                <a:ext cx="1855772" cy="1855772"/>
              </a:xfrm>
              <a:prstGeom prst="donut">
                <a:avLst>
                  <a:gd name="adj" fmla="val 5377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1787075" y="4063684"/>
                <a:ext cx="2241974" cy="809881"/>
                <a:chOff x="8354036" y="2262882"/>
                <a:chExt cx="2241974" cy="809881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446085" y="2686683"/>
                  <a:ext cx="2057876" cy="38608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6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8354036" y="2262882"/>
                  <a:ext cx="2241974" cy="46037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rgbClr val="3C3C3B"/>
                      </a:solidFill>
                      <a:latin typeface="汉仪小麦体简" panose="00020600040101010101" pitchFamily="18" charset="-122"/>
                      <a:ea typeface="汉仪小麦体简" panose="00020600040101010101" pitchFamily="18" charset="-122"/>
                    </a:rPr>
                    <a:t>理论与实践</a:t>
                  </a:r>
                </a:p>
              </p:txBody>
            </p:sp>
          </p:grpSp>
        </p:grpSp>
      </p:grpSp>
      <p:sp>
        <p:nvSpPr>
          <p:cNvPr id="3" name="文本框 2"/>
          <p:cNvSpPr txBox="1"/>
          <p:nvPr/>
        </p:nvSpPr>
        <p:spPr>
          <a:xfrm>
            <a:off x="1551807" y="5337296"/>
            <a:ext cx="9276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软件测试的真正价值并不体现在代码中找到了多少缺陷，而是发现设计和编程人员解决问题方法上的局限、思想中的狭隘和技能方面的不足。——托尼霍尔 ​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39</TotalTime>
  <Words>672</Words>
  <Application>Microsoft Office PowerPoint</Application>
  <PresentationFormat>宽屏</PresentationFormat>
  <Paragraphs>92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Freehand521 BT</vt:lpstr>
      <vt:lpstr>Malgun Gothic</vt:lpstr>
      <vt:lpstr>等线</vt:lpstr>
      <vt:lpstr>汉仪小麦体简</vt:lpstr>
      <vt:lpstr>微软雅黑</vt:lpstr>
      <vt:lpstr>Arial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清风素材</dc:title>
  <dc:creator>12sc.taobao.com</dc:creator>
  <cp:lastModifiedBy> </cp:lastModifiedBy>
  <cp:revision>30</cp:revision>
  <dcterms:created xsi:type="dcterms:W3CDTF">2017-07-13T07:08:00Z</dcterms:created>
  <dcterms:modified xsi:type="dcterms:W3CDTF">2020-01-02T11:06:17Z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